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A7F807A-C3F8-4D4A-9A71-1F127961459B}">
  <a:tblStyle styleId="{9A7F807A-C3F8-4D4A-9A71-1F127961459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1943b2806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1943b2806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de52f05c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de52f05c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de52f05c1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de52f05c1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1943b28067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1943b28067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1943b28067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1943b28067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de52f05c1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de52f05c1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de52f05c1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de52f05c1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1943b28067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1943b28067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1943b28067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1943b28067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4044" l="0" r="0" t="4044"/>
          <a:stretch/>
        </p:blipFill>
        <p:spPr>
          <a:xfrm>
            <a:off x="0" y="0"/>
            <a:ext cx="914407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1552150" y="1644225"/>
            <a:ext cx="5955300" cy="2193300"/>
          </a:xfrm>
          <a:prstGeom prst="roundRect">
            <a:avLst>
              <a:gd fmla="val 16667" name="adj"/>
            </a:avLst>
          </a:prstGeom>
          <a:solidFill>
            <a:srgbClr val="FFFFFF">
              <a:alpha val="85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FIFA Mini Project!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</a:rPr>
              <a:t>Group 3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</a:rPr>
              <a:t>Gladys, </a:t>
            </a:r>
            <a:r>
              <a:rPr lang="ca">
                <a:solidFill>
                  <a:schemeClr val="dk1"/>
                </a:solidFill>
              </a:rPr>
              <a:t>Evangelos</a:t>
            </a:r>
            <a:r>
              <a:rPr lang="ca">
                <a:solidFill>
                  <a:schemeClr val="dk1"/>
                </a:solidFill>
              </a:rPr>
              <a:t>, Jordi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9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7980" r="6204" t="0"/>
          <a:stretch/>
        </p:blipFill>
        <p:spPr>
          <a:xfrm rot="-5400000">
            <a:off x="2005825" y="-2005825"/>
            <a:ext cx="5160375" cy="91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261400" y="202375"/>
            <a:ext cx="8571000" cy="4654500"/>
          </a:xfrm>
          <a:prstGeom prst="roundRect">
            <a:avLst>
              <a:gd fmla="val 16667" name="adj"/>
            </a:avLst>
          </a:prstGeom>
          <a:solidFill>
            <a:srgbClr val="FFFFFF">
              <a:alpha val="85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Hypothesis: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How to predict the best player?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</a:rPr>
              <a:t>The best are defined by: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ca">
                <a:solidFill>
                  <a:schemeClr val="dk1"/>
                </a:solidFill>
              </a:rPr>
              <a:t>How long they last on the field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ca">
                <a:solidFill>
                  <a:schemeClr val="dk1"/>
                </a:solidFill>
              </a:rPr>
              <a:t>Their reaction time to intercept / attack / defend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ca">
                <a:solidFill>
                  <a:schemeClr val="dk1"/>
                </a:solidFill>
              </a:rPr>
              <a:t>Support to teammates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ca">
                <a:solidFill>
                  <a:schemeClr val="dk1"/>
                </a:solidFill>
              </a:rPr>
              <a:t>Of course, overall rating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0" l="7980" r="6204" t="0"/>
          <a:stretch/>
        </p:blipFill>
        <p:spPr>
          <a:xfrm rot="-5400000">
            <a:off x="2005825" y="-2005825"/>
            <a:ext cx="5160375" cy="91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261400" y="202375"/>
            <a:ext cx="8571000" cy="4654500"/>
          </a:xfrm>
          <a:prstGeom prst="roundRect">
            <a:avLst>
              <a:gd fmla="val 16667" name="adj"/>
            </a:avLst>
          </a:prstGeom>
          <a:solidFill>
            <a:srgbClr val="FFFFFF">
              <a:alpha val="85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Data Selection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ca">
                <a:solidFill>
                  <a:schemeClr val="dk1"/>
                </a:solidFill>
              </a:rPr>
              <a:t>Columns that are related to overall performance in the field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ca">
                <a:solidFill>
                  <a:schemeClr val="dk1"/>
                </a:solidFill>
              </a:rPr>
              <a:t>We omit the use of hit, heading,dribbling as these features can be biased against the position the player is playing.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ca" sz="1600">
                <a:solidFill>
                  <a:schemeClr val="dk1"/>
                </a:solidFill>
              </a:rPr>
              <a:t>Name ; age ; OVA ; BOV ; POT ; Growth ; Total Stats ; Base Stats ; Composure ; Stamina ; Strength ; Power ; Reactions</a:t>
            </a:r>
            <a:r>
              <a:rPr lang="ca" sz="1600">
                <a:solidFill>
                  <a:schemeClr val="dk1"/>
                </a:solidFill>
              </a:rPr>
              <a:t> ; A/W ; D/W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b="0" l="7980" r="6204" t="0"/>
          <a:stretch/>
        </p:blipFill>
        <p:spPr>
          <a:xfrm rot="-5400000">
            <a:off x="2005825" y="-2005825"/>
            <a:ext cx="5160375" cy="91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/>
          <p:nvPr/>
        </p:nvSpPr>
        <p:spPr>
          <a:xfrm>
            <a:off x="261400" y="202375"/>
            <a:ext cx="8571000" cy="4654500"/>
          </a:xfrm>
          <a:prstGeom prst="roundRect">
            <a:avLst>
              <a:gd fmla="val 16667" name="adj"/>
            </a:avLst>
          </a:prstGeom>
          <a:solidFill>
            <a:srgbClr val="FFFFFF">
              <a:alpha val="85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type="title"/>
          </p:nvPr>
        </p:nvSpPr>
        <p:spPr>
          <a:xfrm>
            <a:off x="5403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Modifications to DataFrame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ca">
                <a:solidFill>
                  <a:schemeClr val="dk1"/>
                </a:solidFill>
              </a:rPr>
              <a:t>Replace null values with median (Composure column)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ca">
                <a:solidFill>
                  <a:schemeClr val="dk1"/>
                </a:solidFill>
              </a:rPr>
              <a:t>Remove null values from</a:t>
            </a:r>
            <a:endParaRPr>
              <a:solidFill>
                <a:schemeClr val="dk1"/>
              </a:solidFill>
            </a:endParaRPr>
          </a:p>
          <a:p>
            <a:pPr indent="-336550" lvl="0" marL="71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lang="ca" sz="1700">
                <a:solidFill>
                  <a:schemeClr val="dk1"/>
                </a:solidFill>
              </a:rPr>
              <a:t>Attacking Work Rate (</a:t>
            </a:r>
            <a:r>
              <a:rPr lang="ca" sz="1700">
                <a:solidFill>
                  <a:schemeClr val="dk1"/>
                </a:solidFill>
              </a:rPr>
              <a:t>A/W) </a:t>
            </a:r>
            <a:endParaRPr sz="1700">
              <a:solidFill>
                <a:schemeClr val="dk1"/>
              </a:solidFill>
            </a:endParaRPr>
          </a:p>
          <a:p>
            <a:pPr indent="-336550" lvl="0" marL="71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lang="ca" sz="1700">
                <a:solidFill>
                  <a:schemeClr val="dk1"/>
                </a:solidFill>
              </a:rPr>
              <a:t>D</a:t>
            </a:r>
            <a:r>
              <a:rPr lang="ca" sz="1700">
                <a:solidFill>
                  <a:schemeClr val="dk1"/>
                </a:solidFill>
              </a:rPr>
              <a:t>efending Work Rate (</a:t>
            </a:r>
            <a:r>
              <a:rPr lang="ca" sz="1700">
                <a:solidFill>
                  <a:schemeClr val="dk1"/>
                </a:solidFill>
              </a:rPr>
              <a:t>D/W)</a:t>
            </a:r>
            <a:endParaRPr sz="17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ca">
                <a:solidFill>
                  <a:schemeClr val="dk1"/>
                </a:solidFill>
              </a:rPr>
              <a:t>Correlation analysis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ca">
                <a:solidFill>
                  <a:schemeClr val="dk1"/>
                </a:solidFill>
              </a:rPr>
              <a:t>EDA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ca">
                <a:solidFill>
                  <a:schemeClr val="dk1"/>
                </a:solidFill>
              </a:rPr>
              <a:t>Search for outliers (and remove)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ca">
                <a:solidFill>
                  <a:schemeClr val="dk1"/>
                </a:solidFill>
              </a:rPr>
              <a:t>One-Hot-Encoding of A/W &amp; D/W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 rotWithShape="1">
          <a:blip r:embed="rId3">
            <a:alphaModFix amt="79000"/>
          </a:blip>
          <a:srcRect b="0" l="7980" r="6204" t="0"/>
          <a:stretch/>
        </p:blipFill>
        <p:spPr>
          <a:xfrm rot="-5400000">
            <a:off x="2005825" y="-2005825"/>
            <a:ext cx="5160375" cy="91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/>
          <p:nvPr/>
        </p:nvSpPr>
        <p:spPr>
          <a:xfrm>
            <a:off x="459825" y="103975"/>
            <a:ext cx="2137800" cy="1635300"/>
          </a:xfrm>
          <a:prstGeom prst="roundRect">
            <a:avLst>
              <a:gd fmla="val 16667" name="adj"/>
            </a:avLst>
          </a:prstGeom>
          <a:solidFill>
            <a:srgbClr val="FFFFFF">
              <a:alpha val="85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type="title"/>
          </p:nvPr>
        </p:nvSpPr>
        <p:spPr>
          <a:xfrm>
            <a:off x="514425" y="334675"/>
            <a:ext cx="20286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0909"/>
              <a:buNone/>
            </a:pPr>
            <a:r>
              <a:rPr lang="ca" sz="2420"/>
              <a:t>Modifications to</a:t>
            </a:r>
            <a:endParaRPr sz="24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0909"/>
              <a:buNone/>
            </a:pPr>
            <a:r>
              <a:rPr lang="ca" sz="2420"/>
              <a:t>DataFrame</a:t>
            </a:r>
            <a:endParaRPr sz="2420"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2625" y="230827"/>
            <a:ext cx="5629401" cy="475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92625" y="230825"/>
            <a:ext cx="5689790" cy="4757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0" l="7980" r="6204" t="0"/>
          <a:stretch/>
        </p:blipFill>
        <p:spPr>
          <a:xfrm rot="-5400000">
            <a:off x="2005825" y="-2005825"/>
            <a:ext cx="5160375" cy="91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/>
          <p:nvPr/>
        </p:nvSpPr>
        <p:spPr>
          <a:xfrm>
            <a:off x="261400" y="202375"/>
            <a:ext cx="8571000" cy="4654500"/>
          </a:xfrm>
          <a:prstGeom prst="roundRect">
            <a:avLst>
              <a:gd fmla="val 16667" name="adj"/>
            </a:avLst>
          </a:prstGeom>
          <a:solidFill>
            <a:srgbClr val="FFFFFF">
              <a:alpha val="85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 txBox="1"/>
          <p:nvPr>
            <p:ph type="title"/>
          </p:nvPr>
        </p:nvSpPr>
        <p:spPr>
          <a:xfrm>
            <a:off x="442650" y="2243263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Some sophisticated data handling later...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7451" y="3112024"/>
            <a:ext cx="1217599" cy="1224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8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b="0" l="7980" r="6204" t="0"/>
          <a:stretch/>
        </p:blipFill>
        <p:spPr>
          <a:xfrm rot="-5400000">
            <a:off x="2005825" y="-2005825"/>
            <a:ext cx="5160375" cy="91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/>
          <p:nvPr/>
        </p:nvSpPr>
        <p:spPr>
          <a:xfrm>
            <a:off x="261400" y="202375"/>
            <a:ext cx="8571000" cy="4654500"/>
          </a:xfrm>
          <a:prstGeom prst="roundRect">
            <a:avLst>
              <a:gd fmla="val 16667" name="adj"/>
            </a:avLst>
          </a:prstGeom>
          <a:solidFill>
            <a:srgbClr val="FFFFFF">
              <a:alpha val="85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type="title"/>
          </p:nvPr>
        </p:nvSpPr>
        <p:spPr>
          <a:xfrm>
            <a:off x="387900" y="292625"/>
            <a:ext cx="8085900" cy="6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Conclusion: </a:t>
            </a:r>
            <a:r>
              <a:rPr lang="ca" sz="2577"/>
              <a:t>Is </a:t>
            </a:r>
            <a:r>
              <a:rPr lang="ca" sz="2577"/>
              <a:t>our model reliable?</a:t>
            </a:r>
            <a:endParaRPr sz="2577"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87900" y="877125"/>
            <a:ext cx="8520600" cy="37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ca" sz="1829">
                <a:solidFill>
                  <a:schemeClr val="dk1"/>
                </a:solidFill>
              </a:rPr>
              <a:t>R2 =  0.95 </a:t>
            </a:r>
            <a:endParaRPr sz="1829">
              <a:solidFill>
                <a:schemeClr val="dk1"/>
              </a:solidFill>
            </a:endParaRPr>
          </a:p>
          <a:p>
            <a:pPr indent="-328612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75"/>
              <a:buChar char="●"/>
            </a:pPr>
            <a:r>
              <a:rPr lang="ca" sz="1575">
                <a:solidFill>
                  <a:schemeClr val="dk1"/>
                </a:solidFill>
              </a:rPr>
              <a:t>Great fit!</a:t>
            </a:r>
            <a:endParaRPr sz="1575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7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ca" sz="1829">
                <a:solidFill>
                  <a:schemeClr val="dk1"/>
                </a:solidFill>
              </a:rPr>
              <a:t>RMSE =  1.49 </a:t>
            </a:r>
            <a:endParaRPr sz="1829">
              <a:solidFill>
                <a:schemeClr val="dk1"/>
              </a:solidFill>
            </a:endParaRPr>
          </a:p>
          <a:p>
            <a:pPr indent="-328612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75"/>
              <a:buChar char="●"/>
            </a:pPr>
            <a:r>
              <a:rPr lang="ca" sz="1575">
                <a:solidFill>
                  <a:schemeClr val="dk1"/>
                </a:solidFill>
              </a:rPr>
              <a:t>Predicted values grouped &amp; close to central </a:t>
            </a:r>
            <a:endParaRPr sz="1575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575">
                <a:solidFill>
                  <a:schemeClr val="dk1"/>
                </a:solidFill>
              </a:rPr>
              <a:t>curve</a:t>
            </a:r>
            <a:endParaRPr sz="1575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ca" sz="1575">
                <a:solidFill>
                  <a:schemeClr val="dk1"/>
                </a:solidFill>
              </a:rPr>
              <a:t>→ very slight or no surprises to expect</a:t>
            </a:r>
            <a:endParaRPr sz="1575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57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ca" sz="1829">
                <a:solidFill>
                  <a:schemeClr val="dk1"/>
                </a:solidFill>
              </a:rPr>
              <a:t>MAE =  1.14 </a:t>
            </a:r>
            <a:endParaRPr sz="1829">
              <a:solidFill>
                <a:schemeClr val="dk1"/>
              </a:solidFill>
            </a:endParaRPr>
          </a:p>
          <a:p>
            <a:pPr indent="-328612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75"/>
              <a:buChar char="●"/>
            </a:pPr>
            <a:r>
              <a:rPr lang="ca" sz="1575">
                <a:solidFill>
                  <a:schemeClr val="dk1"/>
                </a:solidFill>
              </a:rPr>
              <a:t>Average error between original and predicted </a:t>
            </a:r>
            <a:endParaRPr sz="1575">
              <a:solidFill>
                <a:schemeClr val="dk1"/>
              </a:solidFill>
            </a:endParaRPr>
          </a:p>
          <a:p>
            <a:pPr indent="0" lvl="0" marL="450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575">
                <a:solidFill>
                  <a:schemeClr val="dk1"/>
                </a:solidFill>
              </a:rPr>
              <a:t>value: not bad :)</a:t>
            </a:r>
            <a:endParaRPr sz="1575">
              <a:solidFill>
                <a:schemeClr val="dk1"/>
              </a:solidFill>
            </a:endParaRPr>
          </a:p>
          <a:p>
            <a:pPr indent="0" lvl="0" marL="450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7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ca" sz="1829">
                <a:solidFill>
                  <a:schemeClr val="dk1"/>
                </a:solidFill>
              </a:rPr>
              <a:t>Linear Regression </a:t>
            </a:r>
            <a:endParaRPr sz="1829">
              <a:solidFill>
                <a:schemeClr val="dk1"/>
              </a:solidFill>
            </a:endParaRPr>
          </a:p>
          <a:p>
            <a:pPr indent="-325913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3"/>
              <a:buChar char="●"/>
            </a:pPr>
            <a:r>
              <a:rPr lang="ca" sz="1532">
                <a:solidFill>
                  <a:schemeClr val="dk1"/>
                </a:solidFill>
              </a:rPr>
              <a:t> an appropriate means to perform predictions</a:t>
            </a:r>
            <a:endParaRPr sz="1532">
              <a:solidFill>
                <a:schemeClr val="dk1"/>
              </a:solidFill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2975" y="1233925"/>
            <a:ext cx="3487025" cy="267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 b="0" l="7980" r="6204" t="0"/>
          <a:stretch/>
        </p:blipFill>
        <p:spPr>
          <a:xfrm rot="-5400000">
            <a:off x="2005825" y="-2005825"/>
            <a:ext cx="5160375" cy="91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/>
          <p:nvPr/>
        </p:nvSpPr>
        <p:spPr>
          <a:xfrm>
            <a:off x="261300" y="202375"/>
            <a:ext cx="8571000" cy="4654500"/>
          </a:xfrm>
          <a:prstGeom prst="roundRect">
            <a:avLst>
              <a:gd fmla="val 16667" name="adj"/>
            </a:avLst>
          </a:prstGeom>
          <a:solidFill>
            <a:srgbClr val="FFFFFF">
              <a:alpha val="85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177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Top 10 Actual vs Predicted!</a:t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3625" y="908875"/>
            <a:ext cx="6196749" cy="351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1"/>
          <p:cNvPicPr preferRelativeResize="0"/>
          <p:nvPr/>
        </p:nvPicPr>
        <p:blipFill rotWithShape="1">
          <a:blip r:embed="rId3">
            <a:alphaModFix/>
          </a:blip>
          <a:srcRect b="0" l="7980" r="6204" t="0"/>
          <a:stretch/>
        </p:blipFill>
        <p:spPr>
          <a:xfrm rot="-5400000">
            <a:off x="2005825" y="-2005825"/>
            <a:ext cx="5160375" cy="91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/>
          <p:nvPr/>
        </p:nvSpPr>
        <p:spPr>
          <a:xfrm>
            <a:off x="261300" y="202375"/>
            <a:ext cx="8571000" cy="4654500"/>
          </a:xfrm>
          <a:prstGeom prst="roundRect">
            <a:avLst>
              <a:gd fmla="val 16667" name="adj"/>
            </a:avLst>
          </a:prstGeom>
          <a:solidFill>
            <a:srgbClr val="FFFFFF">
              <a:alpha val="85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Top 10 Actual vs Predicted revealed</a:t>
            </a:r>
            <a:endParaRPr/>
          </a:p>
        </p:txBody>
      </p:sp>
      <p:graphicFrame>
        <p:nvGraphicFramePr>
          <p:cNvPr id="123" name="Google Shape;123;p21"/>
          <p:cNvGraphicFramePr/>
          <p:nvPr/>
        </p:nvGraphicFramePr>
        <p:xfrm>
          <a:off x="1028950" y="934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{9A7F807A-C3F8-4D4A-9A71-1F127961459B}</a:tableStyleId>
              </a:tblPr>
              <a:tblGrid>
                <a:gridCol w="970600"/>
                <a:gridCol w="508575"/>
                <a:gridCol w="1009175"/>
                <a:gridCol w="700225"/>
              </a:tblGrid>
              <a:tr h="20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800"/>
                        <a:t>Name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800"/>
                        <a:t>Actual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800"/>
                        <a:t>Predicted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800"/>
                        <a:t>Difference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58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K. De Bruyne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91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88.12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2.88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M. Salah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90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86.72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3.28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V. van Dijk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90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89.98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0.02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Sergio Ramos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89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89.16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0.16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T. Kroos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85.52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2.48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J. Kimmich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87.31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0.69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0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S. Handanovič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88.15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0.15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Ederson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88.02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0.02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N. Kanté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85.44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2.56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C. Immobile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87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84.85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2.15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24" name="Google Shape;124;p21"/>
          <p:cNvGraphicFramePr/>
          <p:nvPr/>
        </p:nvGraphicFramePr>
        <p:xfrm>
          <a:off x="5201850" y="934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{9A7F807A-C3F8-4D4A-9A71-1F127961459B}</a:tableStyleId>
              </a:tblPr>
              <a:tblGrid>
                <a:gridCol w="1084400"/>
                <a:gridCol w="666900"/>
                <a:gridCol w="835600"/>
              </a:tblGrid>
              <a:tr h="256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800"/>
                        <a:t>Name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800"/>
                        <a:t>Predicted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800"/>
                        <a:t>Difference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4D4D4"/>
                    </a:solidFill>
                  </a:tcPr>
                </a:tc>
              </a:tr>
              <a:tr h="325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V. van Dijk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89.98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0.02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Sergio Ramos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89.16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0.16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S. Handanovič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88.15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0.15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K. De Bruyne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88.12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2.88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Ederson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88.02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0.02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J. Kimmich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87.31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0.69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M. Salah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86.72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3.28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A. Robertson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86.51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0.49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David Silva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85.72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0.28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T. Kroos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85.52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800"/>
                        <a:t>2.48</a:t>
                      </a:r>
                      <a:endParaRPr sz="800"/>
                    </a:p>
                  </a:txBody>
                  <a:tcPr marT="38100" marB="38100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5" name="Google Shape;125;p21"/>
          <p:cNvSpPr/>
          <p:nvPr/>
        </p:nvSpPr>
        <p:spPr>
          <a:xfrm>
            <a:off x="1028950" y="1236750"/>
            <a:ext cx="970800" cy="330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6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1028950" y="1567225"/>
            <a:ext cx="970800" cy="3093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6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1"/>
          <p:cNvSpPr/>
          <p:nvPr/>
        </p:nvSpPr>
        <p:spPr>
          <a:xfrm>
            <a:off x="1028950" y="1873900"/>
            <a:ext cx="970800" cy="3093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6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1"/>
          <p:cNvSpPr/>
          <p:nvPr/>
        </p:nvSpPr>
        <p:spPr>
          <a:xfrm>
            <a:off x="5201850" y="2177850"/>
            <a:ext cx="1084500" cy="3093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6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5201850" y="1247400"/>
            <a:ext cx="1084500" cy="3093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>
              <a:schemeClr val="accent6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1"/>
          <p:cNvSpPr/>
          <p:nvPr/>
        </p:nvSpPr>
        <p:spPr>
          <a:xfrm>
            <a:off x="5201850" y="3108300"/>
            <a:ext cx="1084500" cy="3093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accent6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6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9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2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